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4" r:id="rId1"/>
  </p:sldMasterIdLst>
  <p:sldIdLst>
    <p:sldId id="256" r:id="rId2"/>
    <p:sldId id="257" r:id="rId3"/>
    <p:sldId id="266" r:id="rId4"/>
    <p:sldId id="268" r:id="rId5"/>
    <p:sldId id="258" r:id="rId6"/>
    <p:sldId id="267" r:id="rId7"/>
    <p:sldId id="269" r:id="rId8"/>
    <p:sldId id="270" r:id="rId9"/>
    <p:sldId id="271" r:id="rId10"/>
    <p:sldId id="261" r:id="rId11"/>
    <p:sldId id="262" r:id="rId12"/>
    <p:sldId id="263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CAAE89-E49E-4709-8B72-FAAF436ABBEE}" v="227" dt="2025-06-26T13:34:17.322"/>
    <p1510:client id="{AD6BC327-0885-4385-A3CC-51193D0C31F8}" v="243" dt="2025-06-26T12:53:44.3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>
        <p:scale>
          <a:sx n="66" d="100"/>
          <a:sy n="66" d="100"/>
        </p:scale>
        <p:origin x="1162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7DA38F49-B3E2-4BF0-BEC7-C30D34ABBB8D}" type="datetime1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33326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36862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5097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42083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9458498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6/27/2025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5008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6/27/2025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10966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6/27/2025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04853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6/27/2025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36771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6/27/2025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080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6/27/2025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81505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7DA38F49-B3E2-4BF0-BEC7-C30D34ABBB8D}" type="datetime1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885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94618" y="455076"/>
            <a:ext cx="5624950" cy="3640303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5100" dirty="0">
                <a:solidFill>
                  <a:srgbClr val="FFFFFF"/>
                </a:solidFill>
                <a:ea typeface="+mj-lt"/>
                <a:cs typeface="+mj-lt"/>
              </a:rPr>
              <a:t>Основы </a:t>
            </a:r>
            <a:r>
              <a:rPr lang="ru-RU" sz="5100" dirty="0" err="1">
                <a:solidFill>
                  <a:srgbClr val="FFFFFF"/>
                </a:solidFill>
                <a:ea typeface="+mj-lt"/>
                <a:cs typeface="+mj-lt"/>
              </a:rPr>
              <a:t>Gamedev</a:t>
            </a:r>
            <a:r>
              <a:rPr lang="ru-RU" sz="5100" dirty="0">
                <a:solidFill>
                  <a:srgbClr val="FFFFFF"/>
                </a:solidFill>
                <a:ea typeface="+mj-lt"/>
                <a:cs typeface="+mj-lt"/>
              </a:rPr>
              <a:t> и </a:t>
            </a:r>
            <a:r>
              <a:rPr lang="ru-RU" sz="5100" dirty="0" smtClean="0">
                <a:solidFill>
                  <a:srgbClr val="FFFFFF"/>
                </a:solidFill>
                <a:ea typeface="+mj-lt"/>
                <a:cs typeface="+mj-lt"/>
              </a:rPr>
              <a:t>VR-разработки</a:t>
            </a:r>
            <a:br>
              <a:rPr lang="ru-RU" sz="5100" dirty="0" smtClean="0">
                <a:solidFill>
                  <a:srgbClr val="FFFFFF"/>
                </a:solidFill>
                <a:ea typeface="+mj-lt"/>
                <a:cs typeface="+mj-lt"/>
              </a:rPr>
            </a:br>
            <a:endParaRPr lang="ru-RU" sz="5100" dirty="0">
              <a:solidFill>
                <a:srgbClr val="FFFFFF"/>
              </a:solidFill>
              <a:cs typeface="Angsana New"/>
            </a:endParaRPr>
          </a:p>
          <a:p>
            <a:pPr>
              <a:lnSpc>
                <a:spcPct val="90000"/>
              </a:lnSpc>
            </a:pPr>
            <a:r>
              <a:rPr lang="ru-RU" sz="3600" b="1" dirty="0" err="1" smtClean="0">
                <a:solidFill>
                  <a:srgbClr val="FFFFFF"/>
                </a:solidFill>
                <a:ea typeface="+mj-lt"/>
                <a:cs typeface="+mj-lt"/>
              </a:rPr>
              <a:t>Платформер</a:t>
            </a:r>
            <a:r>
              <a:rPr lang="ru-RU" sz="3600" b="1" dirty="0" smtClean="0">
                <a:solidFill>
                  <a:srgbClr val="FFFFFF"/>
                </a:solidFill>
                <a:ea typeface="+mj-lt"/>
                <a:cs typeface="+mj-lt"/>
              </a:rPr>
              <a:t> </a:t>
            </a:r>
            <a:r>
              <a:rPr lang="en-US" sz="3600" b="1" dirty="0">
                <a:solidFill>
                  <a:srgbClr val="FFFFFF"/>
                </a:solidFill>
                <a:latin typeface="Angsana New"/>
                <a:ea typeface="+mj-lt"/>
                <a:cs typeface="+mj-lt"/>
              </a:rPr>
              <a:t>Quantum Vigilance</a:t>
            </a:r>
            <a:endParaRPr lang="ru-RU" sz="5100" dirty="0">
              <a:solidFill>
                <a:srgbClr val="FFFFFF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15127" y="5253050"/>
            <a:ext cx="4565752" cy="9692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solidFill>
                  <a:srgbClr val="FFFFFF"/>
                </a:solidFill>
              </a:rPr>
              <a:t>Выполнил: </a:t>
            </a:r>
            <a:r>
              <a:rPr lang="ru-RU" sz="2000" dirty="0" smtClean="0">
                <a:solidFill>
                  <a:srgbClr val="FFFFFF"/>
                </a:solidFill>
              </a:rPr>
              <a:t>Акименко Д. И.</a:t>
            </a:r>
            <a:endParaRPr lang="ru-RU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Super Meat Boy Forever Review - Your Reputation Precedes You | TheXboxHub">
            <a:extLst>
              <a:ext uri="{FF2B5EF4-FFF2-40B4-BE49-F238E27FC236}">
                <a16:creationId xmlns:a16="http://schemas.microsoft.com/office/drawing/2014/main" id="{B84CF596-F02E-D319-663F-49B07F9F67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175" t="159" r="18086" b="-245"/>
          <a:stretch>
            <a:fillRect/>
          </a:stretch>
        </p:blipFill>
        <p:spPr>
          <a:xfrm>
            <a:off x="4013051" y="-12757"/>
            <a:ext cx="5888295" cy="6873622"/>
          </a:xfrm>
          <a:prstGeom prst="rect">
            <a:avLst/>
          </a:prstGeom>
        </p:spPr>
      </p:pic>
      <p:pic>
        <p:nvPicPr>
          <p:cNvPr id="6" name="Рисунок 5" descr="Sunblaze on Steam">
            <a:extLst>
              <a:ext uri="{FF2B5EF4-FFF2-40B4-BE49-F238E27FC236}">
                <a16:creationId xmlns:a16="http://schemas.microsoft.com/office/drawing/2014/main" id="{7A1C739A-B5D6-BD54-7E19-3CEFCAAE9B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333" t="-283" r="52744" b="94"/>
          <a:stretch>
            <a:fillRect/>
          </a:stretch>
        </p:blipFill>
        <p:spPr>
          <a:xfrm>
            <a:off x="7930444" y="-9407"/>
            <a:ext cx="4257825" cy="6870941"/>
          </a:xfrm>
          <a:prstGeom prst="rect">
            <a:avLst/>
          </a:prstGeom>
        </p:spPr>
      </p:pic>
      <p:pic>
        <p:nvPicPr>
          <p:cNvPr id="4" name="Объект 3" descr="Celeste отзывы">
            <a:extLst>
              <a:ext uri="{FF2B5EF4-FFF2-40B4-BE49-F238E27FC236}">
                <a16:creationId xmlns:a16="http://schemas.microsoft.com/office/drawing/2014/main" id="{9DDB7274-EB7D-7589-8BBB-D019B0E89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l="48634" r="17096" b="-66"/>
          <a:stretch>
            <a:fillRect/>
          </a:stretch>
        </p:blipFill>
        <p:spPr>
          <a:xfrm>
            <a:off x="-113055" y="-1529"/>
            <a:ext cx="4132493" cy="687016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FCAE94-8ACF-B484-5909-914EEDCED7E6}"/>
              </a:ext>
            </a:extLst>
          </p:cNvPr>
          <p:cNvSpPr txBox="1"/>
          <p:nvPr/>
        </p:nvSpPr>
        <p:spPr>
          <a:xfrm>
            <a:off x="254718" y="385590"/>
            <a:ext cx="339393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3600" b="1" dirty="0" err="1">
                <a:solidFill>
                  <a:schemeClr val="bg1"/>
                </a:solidFill>
                <a:highlight>
                  <a:srgbClr val="000000"/>
                </a:highlight>
                <a:cs typeface="Angsana New"/>
              </a:rPr>
              <a:t>Celeste</a:t>
            </a:r>
            <a:endParaRPr lang="ru-RU" sz="3600" b="1" dirty="0">
              <a:solidFill>
                <a:schemeClr val="bg1"/>
              </a:solidFill>
              <a:highlight>
                <a:srgbClr val="000000"/>
              </a:highlight>
              <a:cs typeface="Angsana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9A2085-8799-C144-5F00-BE4D55F3F43B}"/>
              </a:ext>
            </a:extLst>
          </p:cNvPr>
          <p:cNvSpPr txBox="1"/>
          <p:nvPr/>
        </p:nvSpPr>
        <p:spPr>
          <a:xfrm>
            <a:off x="4393977" y="385590"/>
            <a:ext cx="339393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highlight>
                  <a:srgbClr val="000000"/>
                </a:highlight>
                <a:cs typeface="Angsana New"/>
              </a:rPr>
              <a:t>Super </a:t>
            </a:r>
            <a:r>
              <a:rPr lang="ru-RU" sz="3600" b="1" dirty="0" err="1">
                <a:solidFill>
                  <a:schemeClr val="bg1"/>
                </a:solidFill>
                <a:highlight>
                  <a:srgbClr val="000000"/>
                </a:highlight>
                <a:cs typeface="Angsana New"/>
              </a:rPr>
              <a:t>Meat</a:t>
            </a:r>
            <a:r>
              <a:rPr lang="ru-RU" sz="3600" b="1" dirty="0">
                <a:solidFill>
                  <a:schemeClr val="bg1"/>
                </a:solidFill>
                <a:highlight>
                  <a:srgbClr val="000000"/>
                </a:highlight>
                <a:cs typeface="Angsana New"/>
              </a:rPr>
              <a:t> </a:t>
            </a:r>
            <a:r>
              <a:rPr lang="ru-RU" sz="3600" b="1" dirty="0" err="1">
                <a:solidFill>
                  <a:schemeClr val="bg1"/>
                </a:solidFill>
                <a:highlight>
                  <a:srgbClr val="000000"/>
                </a:highlight>
                <a:cs typeface="Angsana New"/>
              </a:rPr>
              <a:t>Boy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ABF26F-CFA9-5484-79A8-3880EB3C6C79}"/>
              </a:ext>
            </a:extLst>
          </p:cNvPr>
          <p:cNvSpPr txBox="1"/>
          <p:nvPr/>
        </p:nvSpPr>
        <p:spPr>
          <a:xfrm>
            <a:off x="8203977" y="385589"/>
            <a:ext cx="339393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3600" b="1" dirty="0" err="1">
                <a:solidFill>
                  <a:schemeClr val="bg1"/>
                </a:solidFill>
                <a:highlight>
                  <a:srgbClr val="000000"/>
                </a:highlight>
                <a:cs typeface="Angsana New"/>
              </a:rPr>
              <a:t>Sunblaze</a:t>
            </a:r>
          </a:p>
        </p:txBody>
      </p:sp>
    </p:spTree>
    <p:extLst>
      <p:ext uri="{BB962C8B-B14F-4D97-AF65-F5344CB8AC3E}">
        <p14:creationId xmlns:p14="http://schemas.microsoft.com/office/powerpoint/2010/main" val="421916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, снимок экрана, Мультимедийное программное обеспечение, Цифровая сбор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68948CA-CA01-39B8-0F80-5749493A52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9942"/>
          <a:stretch>
            <a:fillRect/>
          </a:stretch>
        </p:blipFill>
        <p:spPr>
          <a:xfrm>
            <a:off x="0" y="0"/>
            <a:ext cx="6103035" cy="6858000"/>
          </a:xfrm>
          <a:prstGeom prst="rect">
            <a:avLst/>
          </a:prstGeom>
        </p:spPr>
      </p:pic>
      <p:pic>
        <p:nvPicPr>
          <p:cNvPr id="5" name="Рисунок 4" descr="Изображение выглядит как снимок экрана, текст, Цифровая сборка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3080F45-D9BA-4457-EC2B-8C4281127B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019" r="25192"/>
          <a:stretch>
            <a:fillRect/>
          </a:stretch>
        </p:blipFill>
        <p:spPr>
          <a:xfrm>
            <a:off x="5873262" y="0"/>
            <a:ext cx="643597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3E9D9D-EA5B-F0A5-5AA2-09D8641E528E}"/>
              </a:ext>
            </a:extLst>
          </p:cNvPr>
          <p:cNvSpPr txBox="1"/>
          <p:nvPr/>
        </p:nvSpPr>
        <p:spPr>
          <a:xfrm>
            <a:off x="358530" y="120356"/>
            <a:ext cx="537796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4800" dirty="0">
                <a:highlight>
                  <a:srgbClr val="FFFFFF"/>
                </a:highlight>
                <a:cs typeface="Angsana New"/>
              </a:rPr>
              <a:t>Escape</a:t>
            </a:r>
          </a:p>
        </p:txBody>
      </p:sp>
    </p:spTree>
    <p:extLst>
      <p:ext uri="{BB962C8B-B14F-4D97-AF65-F5344CB8AC3E}">
        <p14:creationId xmlns:p14="http://schemas.microsoft.com/office/powerpoint/2010/main" val="42867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80152B-FA3D-A391-A480-E9416DE16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B56D63-5A19-3093-1504-E222C7A32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Escape_1aqDnTKEkO">
            <a:hlinkClick r:id="" action="ppaction://media"/>
            <a:extLst>
              <a:ext uri="{FF2B5EF4-FFF2-40B4-BE49-F238E27FC236}">
                <a16:creationId xmlns:a16="http://schemas.microsoft.com/office/drawing/2014/main" id="{AA3E59D1-B3C2-4A17-6138-95BD78250C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5862"/>
            <a:ext cx="12207688" cy="686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52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B9C962-40D4-0B07-1EB1-3507E3512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821" y="1371600"/>
            <a:ext cx="6034187" cy="1097280"/>
          </a:xfrm>
        </p:spPr>
        <p:txBody>
          <a:bodyPr>
            <a:normAutofit/>
          </a:bodyPr>
          <a:lstStyle/>
          <a:p>
            <a:r>
              <a:rPr lang="ru-RU" dirty="0">
                <a:cs typeface="Angsana New"/>
              </a:rPr>
              <a:t>Разработка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37F27C-F404-1763-E270-A9BE890CC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821" y="2633236"/>
            <a:ext cx="6034187" cy="366468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ru-RU" dirty="0">
                <a:ea typeface="+mn-lt"/>
                <a:cs typeface="+mn-lt"/>
              </a:rPr>
              <a:t>Для воплощения этой концепции Escape были разработаны модульные и гибкие компоненты, подходящие для решения разнообразных задач.</a:t>
            </a:r>
          </a:p>
          <a:p>
            <a:pPr marL="0" indent="0">
              <a:buNone/>
            </a:pPr>
            <a:r>
              <a:rPr lang="ru-RU" dirty="0">
                <a:ea typeface="+mn-lt"/>
                <a:cs typeface="+mn-lt"/>
              </a:rPr>
              <a:t>Например компонент LASER, используется не менее чем в трёх различных местах программы.</a:t>
            </a:r>
            <a:br>
              <a:rPr lang="ru-RU" dirty="0">
                <a:ea typeface="+mn-lt"/>
                <a:cs typeface="+mn-lt"/>
              </a:rPr>
            </a:b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492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261F04-F758-E05F-531B-4EE269078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3108960"/>
            <a:ext cx="7369908" cy="2682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385858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7DD9D6-A4B3-9B78-836F-CB372A4E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338" y="1371601"/>
            <a:ext cx="10890929" cy="1097280"/>
          </a:xfrm>
        </p:spPr>
        <p:txBody>
          <a:bodyPr>
            <a:normAutofit/>
          </a:bodyPr>
          <a:lstStyle/>
          <a:p>
            <a:r>
              <a:rPr lang="ru-RU" sz="3600" b="0" dirty="0">
                <a:latin typeface="Times New Roman"/>
                <a:cs typeface="Times New Roman"/>
              </a:rPr>
              <a:t>  </a:t>
            </a:r>
            <a:r>
              <a:rPr lang="ru-RU" sz="3600" dirty="0" smtClean="0">
                <a:cs typeface="Angsana New"/>
              </a:rPr>
              <a:t>Идея игры</a:t>
            </a:r>
            <a:endParaRPr lang="ru-RU" sz="3600" dirty="0">
              <a:cs typeface="Angsana New"/>
            </a:endParaRPr>
          </a:p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94DBCD-26C3-3E1D-4539-0F4E112FD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635" y="2210139"/>
            <a:ext cx="9869989" cy="35661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b="1" dirty="0" err="1"/>
              <a:t>Quantum</a:t>
            </a:r>
            <a:r>
              <a:rPr lang="ru-RU" b="1" dirty="0"/>
              <a:t> </a:t>
            </a:r>
            <a:r>
              <a:rPr lang="ru-RU" b="1" dirty="0" err="1"/>
              <a:t>Vigilance</a:t>
            </a:r>
            <a:r>
              <a:rPr lang="ru-RU" dirty="0"/>
              <a:t> — вы VIGIL-9, автономный ремонтный </a:t>
            </a:r>
            <a:r>
              <a:rPr lang="ru-RU" dirty="0" err="1"/>
              <a:t>дрон</a:t>
            </a:r>
            <a:r>
              <a:rPr lang="ru-RU" dirty="0"/>
              <a:t> в кристаллических пещерах </a:t>
            </a:r>
            <a:r>
              <a:rPr lang="ru-RU" dirty="0" err="1"/>
              <a:t>Nexus</a:t>
            </a:r>
            <a:r>
              <a:rPr lang="ru-RU" dirty="0"/>
              <a:t> </a:t>
            </a:r>
            <a:r>
              <a:rPr lang="ru-RU" dirty="0" err="1"/>
              <a:t>Prime</a:t>
            </a:r>
            <a:r>
              <a:rPr lang="ru-RU" dirty="0"/>
              <a:t>, чьи взгляд и внимание оживляют или дематериализуют мир, позволяя стабилизировать нестабильный квантовый реактор.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074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60378" y="3500028"/>
            <a:ext cx="6135366" cy="3640303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5100" dirty="0" smtClean="0">
                <a:solidFill>
                  <a:srgbClr val="FFFFFF"/>
                </a:solidFill>
                <a:ea typeface="+mj-lt"/>
                <a:cs typeface="+mj-lt"/>
              </a:rPr>
              <a:t>Концепты механик</a:t>
            </a:r>
            <a:endParaRPr lang="ru-RU" sz="5100" dirty="0">
              <a:solidFill>
                <a:srgbClr val="FFFFFF"/>
              </a:solidFill>
            </a:endParaRP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2791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474BEB-65D4-F3C5-4A2D-18E636901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45" y="1417899"/>
            <a:ext cx="3156416" cy="3591463"/>
          </a:xfrm>
        </p:spPr>
        <p:txBody>
          <a:bodyPr anchor="t">
            <a:normAutofit/>
          </a:bodyPr>
          <a:lstStyle/>
          <a:p>
            <a:r>
              <a:rPr lang="ru-RU" sz="3200" dirty="0"/>
              <a:t>Общая концепция </a:t>
            </a:r>
            <a:r>
              <a:rPr lang="en-US" sz="3200" dirty="0"/>
              <a:t>Quantum Vigilance</a:t>
            </a:r>
            <a:endParaRPr lang="ru-RU" sz="31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430683" y="541470"/>
            <a:ext cx="8664037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Жанр - </a:t>
            </a:r>
            <a:r>
              <a:rPr kumimoji="0" lang="ru-RU" altLang="ru-RU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Иммерсивная</a:t>
            </a:r>
            <a:r>
              <a:rPr kumimoji="0" lang="ru-RU" altLang="ru-R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перцептивная головоломка с динамичной физикой и адаптивной средой.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ru-RU" altLang="ru-RU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Сеттинг</a:t>
            </a:r>
            <a:r>
              <a:rPr kumimoji="0" lang="ru-RU" altLang="ru-RU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 </a:t>
            </a:r>
            <a:r>
              <a:rPr kumimoji="0" lang="ru-RU" altLang="ru-R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Кристаллические пещеры </a:t>
            </a:r>
            <a:r>
              <a:rPr kumimoji="0" lang="ru-RU" altLang="ru-RU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Nexus</a:t>
            </a:r>
            <a:r>
              <a:rPr kumimoji="0" lang="ru-RU" altLang="ru-R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Prime</a:t>
            </a:r>
            <a:r>
              <a:rPr kumimoji="0" lang="ru-RU" altLang="ru-R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где реальность материализуется под взглядом VIGIL-9.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Главный герой - </a:t>
            </a:r>
            <a:r>
              <a:rPr kumimoji="0" lang="ru-RU" altLang="ru-R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VIGIL-9 — автономный ремонтный </a:t>
            </a:r>
            <a:r>
              <a:rPr kumimoji="0" lang="ru-RU" altLang="ru-RU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дрон</a:t>
            </a:r>
            <a:r>
              <a:rPr kumimoji="0" lang="ru-RU" altLang="ru-R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в глубинах квантового реактора.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Ключевые механики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Phantom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Dash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мгновенный фазовый рывок сквозь тонкие преграды, оставляющий квантовый след.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Wall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фиксация на вертикальных поверхностях и последующий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wall-jump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для вертикальных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пазлов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Цель игры - </a:t>
            </a:r>
            <a:r>
              <a:rPr kumimoji="0" lang="ru-RU" altLang="ru-R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Стабилизировать нестабильный квантовый реактор за 15 минут.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Атмосфера и </a:t>
            </a:r>
            <a:r>
              <a:rPr kumimoji="0" lang="ru-RU" altLang="ru-RU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визуал</a:t>
            </a:r>
            <a:r>
              <a:rPr kumimoji="0" lang="ru-RU" altLang="ru-R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ru-RU" altLang="ru-R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ru-RU" altLang="ru-R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Мрачные пещеры, кристаллические образования, световые эффекты, реагирующие на фокус внимания.</a:t>
            </a:r>
          </a:p>
        </p:txBody>
      </p:sp>
    </p:spTree>
    <p:extLst>
      <p:ext uri="{BB962C8B-B14F-4D97-AF65-F5344CB8AC3E}">
        <p14:creationId xmlns:p14="http://schemas.microsoft.com/office/powerpoint/2010/main" val="127933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474BEB-65D4-F3C5-4A2D-18E636901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265" y="1498922"/>
            <a:ext cx="3502152" cy="3591463"/>
          </a:xfrm>
        </p:spPr>
        <p:txBody>
          <a:bodyPr anchor="t">
            <a:normAutofit/>
          </a:bodyPr>
          <a:lstStyle/>
          <a:p>
            <a:r>
              <a:rPr lang="ru-RU" sz="3200" dirty="0"/>
              <a:t>Призрачный рывок сквозь стены</a:t>
            </a:r>
            <a:endParaRPr lang="ru-RU" sz="31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495580" y="956103"/>
            <a:ext cx="7641344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b="1" dirty="0" smtClean="0">
                <a:latin typeface="Arial" panose="020B0604020202020204" pitchFamily="34" charset="0"/>
              </a:rPr>
              <a:t> Название </a:t>
            </a:r>
            <a:r>
              <a:rPr lang="ru-RU" altLang="ru-RU" b="1" dirty="0">
                <a:latin typeface="Arial" panose="020B0604020202020204" pitchFamily="34" charset="0"/>
              </a:rPr>
              <a:t>механики</a:t>
            </a:r>
            <a:r>
              <a:rPr lang="ru-RU" altLang="ru-RU" dirty="0">
                <a:latin typeface="Arial" panose="020B0604020202020204" pitchFamily="34" charset="0"/>
              </a:rPr>
              <a:t>: </a:t>
            </a:r>
            <a:r>
              <a:rPr lang="ru-RU" altLang="ru-RU" dirty="0" err="1">
                <a:latin typeface="Arial" panose="020B0604020202020204" pitchFamily="34" charset="0"/>
              </a:rPr>
              <a:t>Phantom</a:t>
            </a:r>
            <a:r>
              <a:rPr lang="ru-RU" altLang="ru-RU" dirty="0">
                <a:latin typeface="Arial" panose="020B0604020202020204" pitchFamily="34" charset="0"/>
              </a:rPr>
              <a:t> </a:t>
            </a:r>
            <a:r>
              <a:rPr lang="ru-RU" altLang="ru-RU" dirty="0" err="1" smtClean="0">
                <a:latin typeface="Arial" panose="020B0604020202020204" pitchFamily="34" charset="0"/>
              </a:rPr>
              <a:t>Dash</a:t>
            </a:r>
            <a:endParaRPr lang="ru-RU" altLang="ru-RU" dirty="0" smtClean="0"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ru-RU" altLang="ru-RU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Суть</a:t>
            </a:r>
            <a:r>
              <a:rPr kumimoji="0" lang="ru-RU" altLang="ru-R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молниеносный рывок, позволяющий VIGIL-9 проходить сквозь тонкие преграды и разрушать «квантовые завесы».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ru-RU" altLang="ru-RU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Как это работает</a:t>
            </a:r>
            <a:r>
              <a:rPr kumimoji="0" lang="ru-RU" altLang="ru-R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Игрок нажимает кнопку рывка: активируется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даш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скорость мгновенно увеличивается.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Во время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даша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коллайдер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VIGIL-9 становится «фазовым» — он не сталкивается с объектами типа стен и барьеров.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Завершение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даша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оставляет после себя краткий «квантовый след», который может стимулировать окружение (подсветка, активация механизмов).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ru-RU" altLang="ru-RU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Применение в </a:t>
            </a:r>
            <a:r>
              <a:rPr kumimoji="0" lang="ru-RU" altLang="ru-RU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геймплее</a:t>
            </a:r>
            <a:r>
              <a:rPr kumimoji="0" lang="ru-RU" altLang="ru-R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Преодоление разрывов и ловушек: быстрый проход через узкие щели в кристаллических образованиях.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Решение головоломок: задание траектории рывка таким образом, чтобы активировать дальние сенсоры.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50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474BEB-65D4-F3C5-4A2D-18E636901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265" y="1498922"/>
            <a:ext cx="3502152" cy="3591463"/>
          </a:xfrm>
        </p:spPr>
        <p:txBody>
          <a:bodyPr anchor="t">
            <a:normAutofit/>
          </a:bodyPr>
          <a:lstStyle/>
          <a:p>
            <a:r>
              <a:rPr lang="ru-RU" sz="3200" dirty="0"/>
              <a:t>Цепляние за стены</a:t>
            </a:r>
            <a:endParaRPr lang="ru-RU" sz="3100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017520" y="547965"/>
            <a:ext cx="8077200" cy="6186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Название механики</a:t>
            </a:r>
            <a:r>
              <a:rPr kumimoji="0" lang="ru-RU" altLang="ru-R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ru-RU" altLang="ru-RU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Wall</a:t>
            </a:r>
            <a:r>
              <a:rPr kumimoji="0" lang="ru-RU" altLang="ru-R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Cling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Суть</a:t>
            </a:r>
            <a:r>
              <a:rPr kumimoji="0" lang="ru-RU" altLang="ru-R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способность VIGIL-9 фиксировать корпус на вертикальных поверхностях и планировать прыжки.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Как это работает</a:t>
            </a:r>
            <a:r>
              <a:rPr kumimoji="0" lang="ru-RU" altLang="ru-R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При столкновении с вертикальной плитой во время прыжка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дрон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автоматически «цепляется» и прекращает падение.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Во время цепляния расходуется запас энергии 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стамина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), позволяющий удерживаться до 3–5 секунд.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Повторный прыжок от стены 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wall-jump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даёт возможность менять направление и достигать ранее недоступных участков.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Применение в </a:t>
            </a:r>
            <a:r>
              <a:rPr kumimoji="0" lang="ru-RU" altLang="ru-RU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геймплее</a:t>
            </a:r>
            <a:r>
              <a:rPr kumimoji="0" lang="ru-RU" altLang="ru-R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Вертикальные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пазлы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комбинировать цепляние и рывок для подъёма по узким шахтам.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Визуал</a:t>
            </a:r>
            <a:r>
              <a:rPr kumimoji="0" lang="ru-RU" altLang="ru-R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Светящаяся полоска на месте контакта с поверхностью (кинетический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глитч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-эффект).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Лёгкое колебание корпуса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дрона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в момент цепляния.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18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60378" y="3500028"/>
            <a:ext cx="6135366" cy="3640303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5100" dirty="0" smtClean="0">
                <a:solidFill>
                  <a:srgbClr val="FFFFFF"/>
                </a:solidFill>
                <a:ea typeface="+mj-lt"/>
                <a:cs typeface="+mj-lt"/>
              </a:rPr>
              <a:t>Демонстрация игры</a:t>
            </a:r>
            <a:endParaRPr lang="ru-RU" sz="5100" dirty="0">
              <a:solidFill>
                <a:srgbClr val="FFFFFF"/>
              </a:solidFill>
            </a:endParaRP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9063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08" y="403723"/>
            <a:ext cx="7630590" cy="6096851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7474BEB-65D4-F3C5-4A2D-18E636901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1108" y="1186405"/>
            <a:ext cx="3502152" cy="3591463"/>
          </a:xfrm>
        </p:spPr>
        <p:txBody>
          <a:bodyPr anchor="t">
            <a:normAutofit/>
          </a:bodyPr>
          <a:lstStyle/>
          <a:p>
            <a:r>
              <a:rPr lang="ru-RU" sz="3200" dirty="0" smtClean="0"/>
              <a:t>Главное меню</a:t>
            </a:r>
            <a:endParaRPr lang="ru-RU" sz="3100" dirty="0"/>
          </a:p>
        </p:txBody>
      </p:sp>
    </p:spTree>
    <p:extLst>
      <p:ext uri="{BB962C8B-B14F-4D97-AF65-F5344CB8AC3E}">
        <p14:creationId xmlns:p14="http://schemas.microsoft.com/office/powerpoint/2010/main" val="423398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334" y="392148"/>
            <a:ext cx="6855685" cy="609685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sp>
        <p:nvSpPr>
          <p:cNvPr id="3" name="Прямоугольник 2"/>
          <p:cNvSpPr/>
          <p:nvPr/>
        </p:nvSpPr>
        <p:spPr>
          <a:xfrm>
            <a:off x="0" y="1855523"/>
            <a:ext cx="445625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Вы, </a:t>
            </a:r>
            <a:r>
              <a:rPr lang="ru-RU" sz="2000" dirty="0" err="1"/>
              <a:t>дрон</a:t>
            </a:r>
            <a:r>
              <a:rPr lang="ru-RU" sz="2000" dirty="0"/>
              <a:t> VIGIL-9, пробуждаетесь в кристаллических пещерах </a:t>
            </a:r>
            <a:r>
              <a:rPr lang="ru-RU" sz="2000" dirty="0" err="1"/>
              <a:t>Nexus</a:t>
            </a:r>
            <a:r>
              <a:rPr lang="ru-RU" sz="2000" dirty="0"/>
              <a:t> </a:t>
            </a:r>
            <a:r>
              <a:rPr lang="ru-RU" sz="2000" dirty="0" err="1"/>
              <a:t>Prime</a:t>
            </a:r>
            <a:r>
              <a:rPr lang="ru-RU" sz="2000" dirty="0"/>
              <a:t> с незавершённой загрузкой системы и нестабильными квантовыми ядрами. Датчики фиксируют нарастающие аномалии в реакторе, грозящие коллапсом, — и только вы способны стабилизировать ядро и осветить эти тёмные глубины.</a:t>
            </a:r>
          </a:p>
        </p:txBody>
      </p:sp>
    </p:spTree>
    <p:extLst>
      <p:ext uri="{BB962C8B-B14F-4D97-AF65-F5344CB8AC3E}">
        <p14:creationId xmlns:p14="http://schemas.microsoft.com/office/powerpoint/2010/main" val="178240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Вид</Template>
  <TotalTime>34</TotalTime>
  <Words>439</Words>
  <Application>Microsoft Office PowerPoint</Application>
  <PresentationFormat>Широкоэкранный</PresentationFormat>
  <Paragraphs>60</Paragraphs>
  <Slides>14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Angsana New</vt:lpstr>
      <vt:lpstr>Arial</vt:lpstr>
      <vt:lpstr>Century Schoolbook</vt:lpstr>
      <vt:lpstr>Times New Roman</vt:lpstr>
      <vt:lpstr>Wingdings 2</vt:lpstr>
      <vt:lpstr>View</vt:lpstr>
      <vt:lpstr>Основы Gamedev и VR-разработки  Платформер Quantum Vigilance</vt:lpstr>
      <vt:lpstr>  Идея игры </vt:lpstr>
      <vt:lpstr>Концепты механик</vt:lpstr>
      <vt:lpstr>Общая концепция Quantum Vigilance</vt:lpstr>
      <vt:lpstr>Призрачный рывок сквозь стены</vt:lpstr>
      <vt:lpstr>Цепляние за стены</vt:lpstr>
      <vt:lpstr>Демонстрация игры</vt:lpstr>
      <vt:lpstr>Главное меню</vt:lpstr>
      <vt:lpstr>Презентация PowerPoint</vt:lpstr>
      <vt:lpstr>Презентация PowerPoint</vt:lpstr>
      <vt:lpstr>Презентация PowerPoint</vt:lpstr>
      <vt:lpstr>Презентация PowerPoint</vt:lpstr>
      <vt:lpstr>Разработка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Основы Gamedev и VR-разработки Разработка платформера “Escape”</dc:title>
  <dc:creator>Fractal Cucumber</dc:creator>
  <cp:lastModifiedBy>Fractal Cucumber</cp:lastModifiedBy>
  <cp:revision>189</cp:revision>
  <dcterms:created xsi:type="dcterms:W3CDTF">2025-06-26T12:11:54Z</dcterms:created>
  <dcterms:modified xsi:type="dcterms:W3CDTF">2025-06-27T15:07:20Z</dcterms:modified>
</cp:coreProperties>
</file>